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5"/>
  </p:sldMasterIdLst>
  <p:notesMasterIdLst>
    <p:notesMasterId r:id="rId14"/>
  </p:notesMasterIdLst>
  <p:sldIdLst>
    <p:sldId id="256" r:id="rId6"/>
    <p:sldId id="430" r:id="rId7"/>
    <p:sldId id="436" r:id="rId8"/>
    <p:sldId id="428" r:id="rId9"/>
    <p:sldId id="433" r:id="rId10"/>
    <p:sldId id="437" r:id="rId11"/>
    <p:sldId id="435" r:id="rId12"/>
    <p:sldId id="261" r:id="rId13"/>
  </p:sldIdLst>
  <p:sldSz cx="12192000" cy="6858000"/>
  <p:notesSz cx="12192000" cy="6858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7252CF-0680-0679-B064-6EC864E40603}" name="Михайлова Татьяна Алексеевна" initials="МТА" userId="S::MihajlovaTA@TRCONT.RU::eb425181-75eb-4c01-95e3-01a569f9fd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агин Илья Витальевич" initials="СИ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F"/>
    <a:srgbClr val="FF9900"/>
    <a:srgbClr val="C6D9F1"/>
    <a:srgbClr val="376092"/>
    <a:srgbClr val="719DB8"/>
    <a:srgbClr val="007635"/>
    <a:srgbClr val="00B0F0"/>
    <a:srgbClr val="004066"/>
    <a:srgbClr val="FFC369"/>
    <a:srgbClr val="234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7F9B6D-413B-46B8-9E58-001B67874430}">
  <a:tblStyle styleId="{137F9B6D-413B-46B8-9E58-001B678744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69" y="67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 showGuides="1">
      <p:cViewPr varScale="1">
        <p:scale>
          <a:sx n="114" d="100"/>
          <a:sy n="114" d="100"/>
        </p:scale>
        <p:origin x="-1284" y="-102"/>
      </p:cViewPr>
      <p:guideLst>
        <p:guide orient="horz" pos="2160"/>
        <p:guide pos="38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18191853593188E-2"/>
          <c:y val="2.5951194725572928E-2"/>
          <c:w val="0.97578089703951376"/>
          <c:h val="0.87394325060406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 мес.2021</c:v>
                </c:pt>
              </c:strCache>
            </c:strRef>
          </c:tx>
          <c:spPr>
            <a:solidFill>
              <a:srgbClr val="FF9900"/>
            </a:solidFill>
            <a:ln w="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Экспорт</c:v>
                </c:pt>
                <c:pt idx="1">
                  <c:v>Импорт</c:v>
                </c:pt>
                <c:pt idx="2">
                  <c:v>Транзит</c:v>
                </c:pt>
                <c:pt idx="3">
                  <c:v>Внутри РФ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1306</c:v>
                </c:pt>
                <c:pt idx="1">
                  <c:v>1142</c:v>
                </c:pt>
                <c:pt idx="2">
                  <c:v>883.6</c:v>
                </c:pt>
                <c:pt idx="3">
                  <c:v>2033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7-4072-AE61-228D345B9F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10. мес. 2022</c:v>
                </c:pt>
              </c:strCache>
            </c:strRef>
          </c:tx>
          <c:spPr>
            <a:solidFill>
              <a:srgbClr val="004F7F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B6C947F3-1E5F-410D-B202-74873B7A8689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B7-4072-AE61-228D345B9F4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85A1A64C-EFBB-449D-AC90-52C66A8DF071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2B7-4072-AE61-228D345B9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Экспорт</c:v>
                </c:pt>
                <c:pt idx="1">
                  <c:v>Импорт</c:v>
                </c:pt>
                <c:pt idx="2">
                  <c:v>Транзит</c:v>
                </c:pt>
                <c:pt idx="3">
                  <c:v>Внутри РФ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1253</c:v>
                </c:pt>
                <c:pt idx="1">
                  <c:v>1302</c:v>
                </c:pt>
                <c:pt idx="2">
                  <c:v>712.5</c:v>
                </c:pt>
                <c:pt idx="3">
                  <c:v>2105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B7-4072-AE61-228D345B9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1822626048"/>
        <c:axId val="1822614816"/>
      </c:barChart>
      <c:catAx>
        <c:axId val="18226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4F7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2614816"/>
        <c:crosses val="autoZero"/>
        <c:auto val="1"/>
        <c:lblAlgn val="ctr"/>
        <c:lblOffset val="100"/>
        <c:noMultiLvlLbl val="0"/>
      </c:catAx>
      <c:valAx>
        <c:axId val="18226148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2262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69713928279113E-2"/>
          <c:y val="3.5755709446342397E-2"/>
          <c:w val="0.89143880966481892"/>
          <c:h val="0.82122278982560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Март</c:v>
                </c:pt>
                <c:pt idx="1">
                  <c:v>Апр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</c:v>
                </c:pt>
                <c:pt idx="1">
                  <c:v>27</c:v>
                </c:pt>
                <c:pt idx="2">
                  <c:v>25</c:v>
                </c:pt>
                <c:pt idx="3">
                  <c:v>25</c:v>
                </c:pt>
                <c:pt idx="4">
                  <c:v>30</c:v>
                </c:pt>
                <c:pt idx="5">
                  <c:v>30</c:v>
                </c:pt>
                <c:pt idx="6">
                  <c:v>33</c:v>
                </c:pt>
                <c:pt idx="7">
                  <c:v>26</c:v>
                </c:pt>
                <c:pt idx="8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FA-47FD-AB38-846B2558E5E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64962959"/>
        <c:axId val="290031903"/>
      </c:lineChart>
      <c:catAx>
        <c:axId val="1364962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031903"/>
        <c:crosses val="autoZero"/>
        <c:auto val="1"/>
        <c:lblAlgn val="ctr"/>
        <c:lblOffset val="100"/>
        <c:noMultiLvlLbl val="0"/>
      </c:catAx>
      <c:valAx>
        <c:axId val="290031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4962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9484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70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4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ru-RU" baseline="0"/>
          </a:p>
        </p:txBody>
      </p:sp>
    </p:spTree>
    <p:extLst>
      <p:ext uri="{BB962C8B-B14F-4D97-AF65-F5344CB8AC3E}">
        <p14:creationId xmlns:p14="http://schemas.microsoft.com/office/powerpoint/2010/main" val="71667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1234440" y="3474720"/>
            <a:ext cx="987552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24" tIns="94324" rIns="94324" bIns="943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338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sp>
        <p:nvSpPr>
          <p:cNvPr id="82" name="Google Shape;82;p2"/>
          <p:cNvSpPr txBox="1">
            <a:spLocks noGrp="1"/>
          </p:cNvSpPr>
          <p:nvPr userDrawn="1">
            <p:ph type="ctrTitle"/>
          </p:nvPr>
        </p:nvSpPr>
        <p:spPr>
          <a:xfrm>
            <a:off x="905052" y="1699971"/>
            <a:ext cx="10381894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83" name="Google Shape;83;p2"/>
          <p:cNvSpPr txBox="1">
            <a:spLocks noGrp="1"/>
          </p:cNvSpPr>
          <p:nvPr userDrawn="1"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 userDrawn="1"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"/>
          <p:cNvSpPr txBox="1">
            <a:spLocks noGrp="1"/>
          </p:cNvSpPr>
          <p:nvPr userDrawn="1"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 userDrawn="1"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026" name="Picture 2" descr="C:\Users\TK\Downloads\Logo_TransConteiner_RU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2" y="346075"/>
            <a:ext cx="2124410" cy="113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11;p12">
            <a:extLst>
              <a:ext uri="{FF2B5EF4-FFF2-40B4-BE49-F238E27FC236}">
                <a16:creationId xmlns:a16="http://schemas.microsoft.com/office/drawing/2014/main" id="{7DE9F47E-245B-110E-E5C5-500939171315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469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;p12" descr="C:\Users\TK\Downloads\Logo_TransConteiner_RUS.png">
            <a:extLst>
              <a:ext uri="{FF2B5EF4-FFF2-40B4-BE49-F238E27FC236}">
                <a16:creationId xmlns:a16="http://schemas.microsoft.com/office/drawing/2014/main" id="{2C202950-58A1-637B-9A0E-0A21940B435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42874" y="346075"/>
            <a:ext cx="2124410" cy="11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6;p2"/>
          <p:cNvSpPr txBox="1">
            <a:spLocks/>
          </p:cNvSpPr>
          <p:nvPr userDrawn="1"/>
        </p:nvSpPr>
        <p:spPr>
          <a:xfrm>
            <a:off x="11670506" y="328730"/>
            <a:ext cx="52149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fld id="{00000000-1234-1234-1234-12341234123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0867" y="194667"/>
            <a:ext cx="10027057" cy="538758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rgbClr val="004F7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19724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Слайд think-cell" r:id="rId6" imgW="351" imgH="351" progId="TCLayout.ActiveDocument.1">
                  <p:embed/>
                </p:oleObj>
              </mc:Choice>
              <mc:Fallback>
                <p:oleObj name="Слайд think-cell" r:id="rId6" imgW="351" imgH="351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Google Shape;74;p2"/>
          <p:cNvSpPr/>
          <p:nvPr userDrawn="1"/>
        </p:nvSpPr>
        <p:spPr>
          <a:xfrm>
            <a:off x="254855" y="707628"/>
            <a:ext cx="11418031" cy="48937"/>
          </a:xfrm>
          <a:custGeom>
            <a:avLst/>
            <a:gdLst/>
            <a:ahLst/>
            <a:cxnLst/>
            <a:rect l="0" t="0" r="0" b="0"/>
            <a:pathLst>
              <a:path w="10528300" h="120000" extrusionOk="0">
                <a:moveTo>
                  <a:pt x="0" y="0"/>
                </a:moveTo>
                <a:lnTo>
                  <a:pt x="10527779" y="0"/>
                </a:lnTo>
              </a:path>
            </a:pathLst>
          </a:custGeom>
          <a:noFill/>
          <a:ln w="19050" cap="flat" cmpd="sng">
            <a:solidFill>
              <a:srgbClr val="004F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672886" y="217145"/>
            <a:ext cx="519114" cy="492919"/>
          </a:xfrm>
          <a:prstGeom prst="rect">
            <a:avLst/>
          </a:prstGeom>
          <a:solidFill>
            <a:srgbClr val="004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Google Shape;86;p2"/>
          <p:cNvSpPr txBox="1">
            <a:spLocks noGrp="1"/>
          </p:cNvSpPr>
          <p:nvPr>
            <p:ph type="sldNum" idx="4"/>
          </p:nvPr>
        </p:nvSpPr>
        <p:spPr>
          <a:xfrm>
            <a:off x="11672886" y="328730"/>
            <a:ext cx="519113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DFE38EA-6125-4F7A-B004-61BD4F03EF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2" descr="C:\Users\TK\Downloads\Logo_TransConteiner_RUS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55" y="108529"/>
            <a:ext cx="1062204" cy="5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/>
        </p:nvSpPr>
        <p:spPr>
          <a:xfrm>
            <a:off x="0" y="2762174"/>
            <a:ext cx="12192000" cy="1002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algn="ctr">
              <a:buSzPts val="2000"/>
            </a:pPr>
            <a:r>
              <a:rPr lang="ru-RU" sz="2800" b="1" dirty="0">
                <a:solidFill>
                  <a:srgbClr val="004F7F"/>
                </a:solidFill>
              </a:rPr>
              <a:t>Контейнерная логистика в новых условиях</a:t>
            </a:r>
          </a:p>
        </p:txBody>
      </p:sp>
      <p:sp>
        <p:nvSpPr>
          <p:cNvPr id="5" name="Google Shape;114;p7"/>
          <p:cNvSpPr txBox="1"/>
          <p:nvPr/>
        </p:nvSpPr>
        <p:spPr>
          <a:xfrm>
            <a:off x="9787440" y="4715650"/>
            <a:ext cx="1831753" cy="625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9075" y="838200"/>
            <a:ext cx="1514475" cy="6096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DE626-D87C-482E-94DB-FC6E56C55BD0}"/>
              </a:ext>
            </a:extLst>
          </p:cNvPr>
          <p:cNvSpPr txBox="1"/>
          <p:nvPr/>
        </p:nvSpPr>
        <p:spPr>
          <a:xfrm>
            <a:off x="661851" y="4199628"/>
            <a:ext cx="10631698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ru-RU" dirty="0">
              <a:solidFill>
                <a:srgbClr val="004066"/>
              </a:solidFill>
              <a:latin typeface="+mn-lt"/>
            </a:endParaRPr>
          </a:p>
          <a:p>
            <a:r>
              <a:rPr lang="ru-RU" sz="1600" dirty="0">
                <a:solidFill>
                  <a:schemeClr val="bg2"/>
                </a:solidFill>
                <a:latin typeface="+mn-lt"/>
              </a:rPr>
              <a:t>Виктор Марков</a:t>
            </a:r>
          </a:p>
          <a:p>
            <a:r>
              <a:rPr lang="ru-RU" sz="1600" dirty="0">
                <a:solidFill>
                  <a:schemeClr val="bg2"/>
                </a:solidFill>
                <a:latin typeface="+mn-lt"/>
              </a:rPr>
              <a:t>Первый вице-президент 								Ноябрь 2022</a:t>
            </a:r>
            <a:endParaRPr lang="ru-RU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B33AE-AE67-5AAE-2574-4362A91A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7" y="90757"/>
            <a:ext cx="10027057" cy="538758"/>
          </a:xfrm>
        </p:spPr>
        <p:txBody>
          <a:bodyPr/>
          <a:lstStyle/>
          <a:p>
            <a:r>
              <a:rPr lang="ru-RU" sz="2000" dirty="0"/>
              <a:t>Трансформация российского рынка контейнерных перевозок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F2F18B3-9B38-44C1-A7C8-0C7088CF1589}"/>
              </a:ext>
            </a:extLst>
          </p:cNvPr>
          <p:cNvSpPr/>
          <p:nvPr/>
        </p:nvSpPr>
        <p:spPr>
          <a:xfrm>
            <a:off x="683976" y="1467118"/>
            <a:ext cx="51744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Контейнерные перевозки за 10 месяцев 2022 (тыс. ДФЭ)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DF71ED-6301-4376-8184-7A54C0AC8CA9}"/>
              </a:ext>
            </a:extLst>
          </p:cNvPr>
          <p:cNvSpPr txBox="1"/>
          <p:nvPr/>
        </p:nvSpPr>
        <p:spPr>
          <a:xfrm>
            <a:off x="217345" y="790481"/>
            <a:ext cx="1124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4F7F"/>
                </a:solidFill>
              </a:rPr>
              <a:t>По итогам 10 месяцев 2022 г. объем контейнерных перевозок по сети РЖД вырос на 0,1% – позитивная динамика обусловлена высокой базой начала года и наращиванием объема импортных перевозок в сообщении с Китаем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747F14-E39C-4D26-A4BE-D37685999417}"/>
              </a:ext>
            </a:extLst>
          </p:cNvPr>
          <p:cNvSpPr/>
          <p:nvPr/>
        </p:nvSpPr>
        <p:spPr>
          <a:xfrm>
            <a:off x="3071482" y="7296393"/>
            <a:ext cx="2114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004F7F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FB85A23-2AFF-4A89-9AE4-D9008E0BD037}"/>
              </a:ext>
            </a:extLst>
          </p:cNvPr>
          <p:cNvGrpSpPr/>
          <p:nvPr/>
        </p:nvGrpSpPr>
        <p:grpSpPr>
          <a:xfrm>
            <a:off x="751819" y="1806115"/>
            <a:ext cx="5174404" cy="3377378"/>
            <a:chOff x="6159561" y="1612459"/>
            <a:chExt cx="5174404" cy="3377378"/>
          </a:xfrm>
        </p:grpSpPr>
        <p:graphicFrame>
          <p:nvGraphicFramePr>
            <p:cNvPr id="41" name="Диаграмма 40">
              <a:extLst>
                <a:ext uri="{FF2B5EF4-FFF2-40B4-BE49-F238E27FC236}">
                  <a16:creationId xmlns:a16="http://schemas.microsoft.com/office/drawing/2014/main" id="{94EB878E-E2FE-4499-9351-865F5D9AE91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8865973"/>
                </p:ext>
              </p:extLst>
            </p:nvPr>
          </p:nvGraphicFramePr>
          <p:xfrm>
            <a:off x="6159561" y="1612459"/>
            <a:ext cx="5174404" cy="29362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D9E8703B-A400-49DB-A18E-57F1ABE9482B}"/>
                </a:ext>
              </a:extLst>
            </p:cNvPr>
            <p:cNvGrpSpPr/>
            <p:nvPr/>
          </p:nvGrpSpPr>
          <p:grpSpPr>
            <a:xfrm>
              <a:off x="6593779" y="1738602"/>
              <a:ext cx="4384285" cy="3251235"/>
              <a:chOff x="6593779" y="1738602"/>
              <a:chExt cx="4384285" cy="3251235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74EE7FB3-394F-4E3A-B70A-E3328F5BCD4F}"/>
                  </a:ext>
                </a:extLst>
              </p:cNvPr>
              <p:cNvGrpSpPr/>
              <p:nvPr/>
            </p:nvGrpSpPr>
            <p:grpSpPr>
              <a:xfrm>
                <a:off x="7536166" y="4712838"/>
                <a:ext cx="3253254" cy="276999"/>
                <a:chOff x="7391225" y="4178276"/>
                <a:chExt cx="3253254" cy="276999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F93C166-6DFE-4739-BCCF-BA5284BA7932}"/>
                    </a:ext>
                  </a:extLst>
                </p:cNvPr>
                <p:cNvSpPr txBox="1"/>
                <p:nvPr/>
              </p:nvSpPr>
              <p:spPr>
                <a:xfrm>
                  <a:off x="8885170" y="4178276"/>
                  <a:ext cx="17593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>
                      <a:solidFill>
                        <a:srgbClr val="004F7F"/>
                      </a:solidFill>
                    </a:rPr>
                    <a:t>10 мес.2022</a:t>
                  </a:r>
                  <a:endParaRPr lang="ru-RU" sz="1200" dirty="0">
                    <a:solidFill>
                      <a:srgbClr val="234C5E"/>
                    </a:solidFill>
                  </a:endParaRPr>
                </a:p>
              </p:txBody>
            </p:sp>
            <p:sp>
              <p:nvSpPr>
                <p:cNvPr id="46" name="Овал 45">
                  <a:extLst>
                    <a:ext uri="{FF2B5EF4-FFF2-40B4-BE49-F238E27FC236}">
                      <a16:creationId xmlns:a16="http://schemas.microsoft.com/office/drawing/2014/main" id="{E225EE7D-F2F0-4321-9B76-A2D8B294B24B}"/>
                    </a:ext>
                  </a:extLst>
                </p:cNvPr>
                <p:cNvSpPr/>
                <p:nvPr/>
              </p:nvSpPr>
              <p:spPr>
                <a:xfrm>
                  <a:off x="8761012" y="4249046"/>
                  <a:ext cx="135459" cy="135459"/>
                </a:xfrm>
                <a:prstGeom prst="ellipse">
                  <a:avLst/>
                </a:prstGeom>
                <a:solidFill>
                  <a:srgbClr val="004F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6120229-0AB7-4BC2-80E7-B41B7975448F}"/>
                    </a:ext>
                  </a:extLst>
                </p:cNvPr>
                <p:cNvSpPr txBox="1"/>
                <p:nvPr/>
              </p:nvSpPr>
              <p:spPr>
                <a:xfrm>
                  <a:off x="7523261" y="4178276"/>
                  <a:ext cx="10440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>
                      <a:solidFill>
                        <a:srgbClr val="004F7F"/>
                      </a:solidFill>
                    </a:rPr>
                    <a:t>10 мес.2021</a:t>
                  </a:r>
                </a:p>
              </p:txBody>
            </p:sp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B4D4E741-B506-4CEF-A956-54A86E4DF6B9}"/>
                    </a:ext>
                  </a:extLst>
                </p:cNvPr>
                <p:cNvSpPr/>
                <p:nvPr/>
              </p:nvSpPr>
              <p:spPr>
                <a:xfrm>
                  <a:off x="7391225" y="4249046"/>
                  <a:ext cx="135459" cy="135459"/>
                </a:xfrm>
                <a:prstGeom prst="ellipse">
                  <a:avLst/>
                </a:prstGeom>
                <a:solidFill>
                  <a:srgbClr val="FF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F9A0B6E-F2BE-4799-B68F-F71E582848F0}"/>
                  </a:ext>
                </a:extLst>
              </p:cNvPr>
              <p:cNvSpPr txBox="1"/>
              <p:nvPr/>
            </p:nvSpPr>
            <p:spPr>
              <a:xfrm>
                <a:off x="6593779" y="2552311"/>
                <a:ext cx="4571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200">
                    <a:solidFill>
                      <a:schemeClr val="bg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ru-RU" dirty="0">
                    <a:solidFill>
                      <a:srgbClr val="C00000"/>
                    </a:solidFill>
                  </a:rPr>
                  <a:t>-4%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AE5DEDD-0ACB-4314-AEF5-7B527E059B57}"/>
                  </a:ext>
                </a:extLst>
              </p:cNvPr>
              <p:cNvSpPr txBox="1"/>
              <p:nvPr/>
            </p:nvSpPr>
            <p:spPr>
              <a:xfrm>
                <a:off x="7870812" y="2552311"/>
                <a:ext cx="5806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200">
                    <a:solidFill>
                      <a:schemeClr val="bg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ru-RU" dirty="0">
                    <a:solidFill>
                      <a:srgbClr val="00B050"/>
                    </a:solidFill>
                  </a:rPr>
                  <a:t>+14%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262B25-CB39-4EB4-9EB3-67CB1C47564C}"/>
                  </a:ext>
                </a:extLst>
              </p:cNvPr>
              <p:cNvSpPr txBox="1"/>
              <p:nvPr/>
            </p:nvSpPr>
            <p:spPr>
              <a:xfrm>
                <a:off x="10354175" y="1738602"/>
                <a:ext cx="62388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200">
                    <a:solidFill>
                      <a:schemeClr val="bg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ru-RU" dirty="0">
                    <a:solidFill>
                      <a:srgbClr val="00B050"/>
                    </a:solidFill>
                  </a:rPr>
                  <a:t>+3,5%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D8D8312-D59F-4A76-96AF-E9C772DB505D}"/>
                  </a:ext>
                </a:extLst>
              </p:cNvPr>
              <p:cNvSpPr txBox="1"/>
              <p:nvPr/>
            </p:nvSpPr>
            <p:spPr>
              <a:xfrm>
                <a:off x="9062194" y="2952490"/>
                <a:ext cx="5421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>
                  <a:defRPr sz="1200">
                    <a:solidFill>
                      <a:schemeClr val="bg2">
                        <a:lumMod val="75000"/>
                      </a:schemeClr>
                    </a:solidFill>
                  </a:defRPr>
                </a:lvl1pPr>
              </a:lstStyle>
              <a:p>
                <a:r>
                  <a:rPr lang="ru-RU" dirty="0">
                    <a:solidFill>
                      <a:srgbClr val="C00000"/>
                    </a:solidFill>
                  </a:rPr>
                  <a:t>-19%</a:t>
                </a:r>
              </a:p>
            </p:txBody>
          </p:sp>
        </p:grp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B72BB8C-F5AB-4370-91C9-1465BC6ACDC7}"/>
              </a:ext>
            </a:extLst>
          </p:cNvPr>
          <p:cNvSpPr/>
          <p:nvPr/>
        </p:nvSpPr>
        <p:spPr>
          <a:xfrm>
            <a:off x="796039" y="5398244"/>
            <a:ext cx="344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9900"/>
                </a:solidFill>
              </a:rPr>
              <a:t>+0,1%</a:t>
            </a:r>
            <a:r>
              <a:rPr lang="ru-RU" sz="1600" b="1" dirty="0">
                <a:solidFill>
                  <a:srgbClr val="004F7F"/>
                </a:solidFill>
              </a:rPr>
              <a:t>,</a:t>
            </a:r>
            <a:r>
              <a:rPr lang="ru-RU" sz="3200" b="1" dirty="0">
                <a:solidFill>
                  <a:srgbClr val="FF9900"/>
                </a:solidFill>
              </a:rPr>
              <a:t> </a:t>
            </a:r>
            <a:r>
              <a:rPr lang="ru-RU" sz="1600" b="1" dirty="0">
                <a:solidFill>
                  <a:srgbClr val="004F7F"/>
                </a:solidFill>
              </a:rPr>
              <a:t>до 5 372 тыс. ДФЭ</a:t>
            </a:r>
            <a:endParaRPr lang="ru-RU" sz="1600" b="1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D341219-5B57-41ED-AB00-D88F0DAC2EBD}"/>
              </a:ext>
            </a:extLst>
          </p:cNvPr>
          <p:cNvSpPr/>
          <p:nvPr/>
        </p:nvSpPr>
        <p:spPr>
          <a:xfrm>
            <a:off x="796039" y="5891670"/>
            <a:ext cx="2937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всего за 10 месяцев 2022 года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2CAF38-93F8-4752-BF05-3A088F7C4069}"/>
              </a:ext>
            </a:extLst>
          </p:cNvPr>
          <p:cNvSpPr txBox="1"/>
          <p:nvPr/>
        </p:nvSpPr>
        <p:spPr>
          <a:xfrm>
            <a:off x="6536303" y="1973822"/>
            <a:ext cx="517440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F7F"/>
                </a:solidFill>
                <a:latin typeface="+mn-lt"/>
                <a:ea typeface="+mn-ea"/>
              </a:rPr>
              <a:t>Ключевые факторы</a:t>
            </a:r>
            <a:r>
              <a:rPr lang="en-US" sz="1600" b="1" dirty="0">
                <a:solidFill>
                  <a:srgbClr val="004F7F"/>
                </a:solidFill>
                <a:latin typeface="+mn-lt"/>
                <a:ea typeface="+mn-ea"/>
              </a:rPr>
              <a:t>:</a:t>
            </a:r>
            <a:endParaRPr lang="ru-RU" sz="1600" b="1" dirty="0">
              <a:solidFill>
                <a:srgbClr val="004F7F"/>
              </a:solidFill>
              <a:latin typeface="+mn-lt"/>
              <a:ea typeface="+mn-ea"/>
            </a:endParaRPr>
          </a:p>
          <a:p>
            <a:endParaRPr lang="ru-RU" sz="1600" dirty="0">
              <a:solidFill>
                <a:srgbClr val="004F7F"/>
              </a:solidFill>
              <a:latin typeface="+mn-lt"/>
              <a:ea typeface="+mn-ea"/>
            </a:endParaRPr>
          </a:p>
          <a:p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Уход крупнейших международных</a:t>
            </a:r>
            <a:br>
              <a:rPr lang="ru-RU" dirty="0">
                <a:solidFill>
                  <a:srgbClr val="004F7F"/>
                </a:solidFill>
                <a:latin typeface="+mn-lt"/>
                <a:ea typeface="+mn-ea"/>
              </a:rPr>
            </a:br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контейнерных линий</a:t>
            </a:r>
            <a:r>
              <a:rPr lang="en-US" dirty="0">
                <a:solidFill>
                  <a:srgbClr val="004F7F"/>
                </a:solidFill>
                <a:latin typeface="+mn-lt"/>
                <a:ea typeface="+mn-ea"/>
              </a:rPr>
              <a:t>:</a:t>
            </a:r>
            <a:endParaRPr lang="ru-RU" dirty="0">
              <a:solidFill>
                <a:srgbClr val="004F7F"/>
              </a:solidFill>
              <a:latin typeface="+mn-lt"/>
              <a:ea typeface="+mn-ea"/>
            </a:endParaRPr>
          </a:p>
          <a:p>
            <a:endParaRPr lang="en-US" dirty="0">
              <a:solidFill>
                <a:srgbClr val="004F7F"/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F7F"/>
                </a:solidFill>
                <a:latin typeface="+mn-lt"/>
                <a:ea typeface="+mn-ea"/>
              </a:rPr>
              <a:t>риск дефицита контейнеров</a:t>
            </a:r>
            <a:endParaRPr lang="en-US" b="1" dirty="0">
              <a:solidFill>
                <a:srgbClr val="004F7F"/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нехватка судов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4F7F"/>
              </a:solidFill>
              <a:latin typeface="+mn-lt"/>
              <a:ea typeface="+mn-ea"/>
            </a:endParaRPr>
          </a:p>
          <a:p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Трансформация логистики:</a:t>
            </a:r>
          </a:p>
          <a:p>
            <a:endParaRPr lang="en-US" dirty="0">
              <a:solidFill>
                <a:srgbClr val="004F7F"/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сокращение перевозок через порты Северо-Запада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F7F"/>
                </a:solidFill>
                <a:latin typeface="+mn-lt"/>
                <a:ea typeface="+mn-ea"/>
              </a:rPr>
              <a:t>разворот на Восток </a:t>
            </a:r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– рост нагрузки на Восточный полигон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F7F"/>
                </a:solidFill>
                <a:latin typeface="+mn-lt"/>
                <a:ea typeface="+mn-ea"/>
              </a:rPr>
              <a:t>заторы в портах и на погранпереходах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сложности с согласованием заявок на экспортные отправки</a:t>
            </a:r>
            <a:endParaRPr lang="ru-RU" sz="1600" dirty="0">
              <a:solidFill>
                <a:srgbClr val="004F7F"/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n-lt"/>
                <a:ea typeface="+mn-ea"/>
              </a:rPr>
              <a:t>дополнительное </a:t>
            </a:r>
            <a:r>
              <a:rPr lang="ru-RU" b="1" dirty="0">
                <a:solidFill>
                  <a:srgbClr val="004F7F"/>
                </a:solidFill>
                <a:latin typeface="+mn-lt"/>
                <a:ea typeface="+mn-ea"/>
              </a:rPr>
              <a:t>развитие сервисов через порты Юга</a:t>
            </a:r>
          </a:p>
        </p:txBody>
      </p:sp>
    </p:spTree>
    <p:extLst>
      <p:ext uri="{BB962C8B-B14F-4D97-AF65-F5344CB8AC3E}">
        <p14:creationId xmlns:p14="http://schemas.microsoft.com/office/powerpoint/2010/main" val="81824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C25266-9CB0-49F5-BFFF-7D5B7F317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12"/>
          <a:stretch/>
        </p:blipFill>
        <p:spPr>
          <a:xfrm>
            <a:off x="2954529" y="1186091"/>
            <a:ext cx="9237471" cy="54308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B33AE-AE67-5AAE-2574-4362A91A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7" y="121930"/>
            <a:ext cx="10027057" cy="538758"/>
          </a:xfrm>
        </p:spPr>
        <p:txBody>
          <a:bodyPr/>
          <a:lstStyle/>
          <a:p>
            <a:r>
              <a:rPr lang="ru-RU" sz="2000" dirty="0"/>
              <a:t>География логистики в новых условиях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7BB655-9DBC-43A6-9C04-33E31290277C}"/>
              </a:ext>
            </a:extLst>
          </p:cNvPr>
          <p:cNvSpPr txBox="1"/>
          <p:nvPr/>
        </p:nvSpPr>
        <p:spPr>
          <a:xfrm>
            <a:off x="217345" y="790481"/>
            <a:ext cx="11240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4F7F"/>
                </a:solidFill>
              </a:rPr>
              <a:t>Транзитная направленность в коридоре Европа-Азия сменилась фокусом на Азиатско-Тихоокеанский регион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825C963-5528-45F8-953F-2A7317ADC5EA}"/>
              </a:ext>
            </a:extLst>
          </p:cNvPr>
          <p:cNvSpPr/>
          <p:nvPr/>
        </p:nvSpPr>
        <p:spPr>
          <a:xfrm>
            <a:off x="431786" y="5485334"/>
            <a:ext cx="3869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F7F"/>
                </a:solidFill>
              </a:rPr>
              <a:t>Динамика контейнерных перевозок</a:t>
            </a:r>
            <a:br>
              <a:rPr lang="ru-RU" sz="1600" b="1" dirty="0">
                <a:solidFill>
                  <a:srgbClr val="004F7F"/>
                </a:solidFill>
              </a:rPr>
            </a:br>
            <a:r>
              <a:rPr lang="ru-RU" sz="1600" b="1" dirty="0">
                <a:solidFill>
                  <a:srgbClr val="004F7F"/>
                </a:solidFill>
              </a:rPr>
              <a:t>по ж/д в сообщении с портами</a:t>
            </a:r>
            <a:br>
              <a:rPr lang="en-US" sz="1600" b="1" dirty="0">
                <a:solidFill>
                  <a:srgbClr val="004F7F"/>
                </a:solidFill>
              </a:rPr>
            </a:br>
            <a:r>
              <a:rPr lang="ru-RU" sz="1600" b="1" dirty="0">
                <a:solidFill>
                  <a:srgbClr val="004F7F"/>
                </a:solidFill>
              </a:rPr>
              <a:t>в январе-октябре 2022 года</a:t>
            </a:r>
            <a:endParaRPr lang="ru-RU" sz="1600" dirty="0">
              <a:solidFill>
                <a:srgbClr val="004F7F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B08B79-6602-46CF-AC16-FDABB830D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241" y="4568051"/>
            <a:ext cx="774038" cy="729382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4ACD155B-782F-47AA-9087-609B84E85E0D}"/>
              </a:ext>
            </a:extLst>
          </p:cNvPr>
          <p:cNvSpPr/>
          <p:nvPr/>
        </p:nvSpPr>
        <p:spPr>
          <a:xfrm>
            <a:off x="3767942" y="2031422"/>
            <a:ext cx="1444337" cy="1444337"/>
          </a:xfrm>
          <a:prstGeom prst="ellipse">
            <a:avLst/>
          </a:prstGeom>
          <a:solidFill>
            <a:schemeClr val="bg2">
              <a:lumMod val="20000"/>
              <a:lumOff val="80000"/>
              <a:alpha val="49000"/>
            </a:schemeClr>
          </a:solidFill>
          <a:ln>
            <a:solidFill>
              <a:schemeClr val="bg1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2B1174-0172-4C33-8D4F-1D9319496E37}"/>
              </a:ext>
            </a:extLst>
          </p:cNvPr>
          <p:cNvSpPr/>
          <p:nvPr/>
        </p:nvSpPr>
        <p:spPr>
          <a:xfrm>
            <a:off x="1213457" y="1509721"/>
            <a:ext cx="35744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Северо-Западный бассейн 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r>
              <a:rPr lang="ru-RU" b="1" dirty="0">
                <a:solidFill>
                  <a:srgbClr val="FF9900"/>
                </a:solidFill>
                <a:ea typeface="Calibri" panose="020F0502020204030204" pitchFamily="34" charset="0"/>
              </a:rPr>
              <a:t>- 61%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за 10 месяцев 2022 года </a:t>
            </a:r>
          </a:p>
          <a:p>
            <a:r>
              <a:rPr lang="ru-RU" b="1" dirty="0">
                <a:solidFill>
                  <a:srgbClr val="FF9900"/>
                </a:solidFill>
                <a:ea typeface="Calibri" panose="020F0502020204030204" pitchFamily="34" charset="0"/>
              </a:rPr>
              <a:t>- 87%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в октябре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2022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года</a:t>
            </a:r>
            <a:endParaRPr lang="ru-RU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A2F3014-5EF2-45B3-B6E0-B6F1ADF54CE8}"/>
              </a:ext>
            </a:extLst>
          </p:cNvPr>
          <p:cNvCxnSpPr/>
          <p:nvPr/>
        </p:nvCxnSpPr>
        <p:spPr>
          <a:xfrm>
            <a:off x="1313630" y="2248385"/>
            <a:ext cx="2337954" cy="0"/>
          </a:xfrm>
          <a:prstGeom prst="line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4CB5BDA-E73C-4A59-9F14-6EAE8EADF2E9}"/>
              </a:ext>
            </a:extLst>
          </p:cNvPr>
          <p:cNvCxnSpPr>
            <a:cxnSpLocks/>
          </p:cNvCxnSpPr>
          <p:nvPr/>
        </p:nvCxnSpPr>
        <p:spPr>
          <a:xfrm>
            <a:off x="3651584" y="2248385"/>
            <a:ext cx="906907" cy="738664"/>
          </a:xfrm>
          <a:prstGeom prst="straightConnector1">
            <a:avLst/>
          </a:prstGeom>
          <a:ln w="19050">
            <a:solidFill>
              <a:srgbClr val="004F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F0941E41-8922-4620-ABAD-635F142A34E7}"/>
              </a:ext>
            </a:extLst>
          </p:cNvPr>
          <p:cNvSpPr/>
          <p:nvPr/>
        </p:nvSpPr>
        <p:spPr>
          <a:xfrm>
            <a:off x="9451000" y="2952026"/>
            <a:ext cx="2142226" cy="2142226"/>
          </a:xfrm>
          <a:prstGeom prst="ellipse">
            <a:avLst/>
          </a:prstGeom>
          <a:solidFill>
            <a:schemeClr val="bg2">
              <a:lumMod val="20000"/>
              <a:lumOff val="80000"/>
              <a:alpha val="49000"/>
            </a:schemeClr>
          </a:solidFill>
          <a:ln>
            <a:solidFill>
              <a:schemeClr val="bg1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C3092DF-4202-4856-AE11-C858E202BC3F}"/>
              </a:ext>
            </a:extLst>
          </p:cNvPr>
          <p:cNvSpPr/>
          <p:nvPr/>
        </p:nvSpPr>
        <p:spPr>
          <a:xfrm>
            <a:off x="6947640" y="1838075"/>
            <a:ext cx="35744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Дальневосточный бассейн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+19%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за 10 месяцев 2022 года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+33%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в октябре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2022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года</a:t>
            </a:r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6C09CAF-54C2-4E92-8ABD-82A743889E63}"/>
              </a:ext>
            </a:extLst>
          </p:cNvPr>
          <p:cNvGrpSpPr/>
          <p:nvPr/>
        </p:nvGrpSpPr>
        <p:grpSpPr>
          <a:xfrm>
            <a:off x="7034755" y="2633795"/>
            <a:ext cx="3085990" cy="1636518"/>
            <a:chOff x="7570707" y="2322881"/>
            <a:chExt cx="3085990" cy="1636518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7D120BC1-1091-45EA-AAB8-4F6E3289EA0B}"/>
                </a:ext>
              </a:extLst>
            </p:cNvPr>
            <p:cNvCxnSpPr/>
            <p:nvPr/>
          </p:nvCxnSpPr>
          <p:spPr>
            <a:xfrm>
              <a:off x="7570707" y="2322881"/>
              <a:ext cx="2337954" cy="0"/>
            </a:xfrm>
            <a:prstGeom prst="line">
              <a:avLst/>
            </a:prstGeom>
            <a:noFill/>
            <a:ln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02B2DC7D-9227-4B52-A51D-645EA6553D3A}"/>
                </a:ext>
              </a:extLst>
            </p:cNvPr>
            <p:cNvCxnSpPr>
              <a:cxnSpLocks/>
            </p:cNvCxnSpPr>
            <p:nvPr/>
          </p:nvCxnSpPr>
          <p:spPr>
            <a:xfrm>
              <a:off x="9908661" y="2322881"/>
              <a:ext cx="748036" cy="1636518"/>
            </a:xfrm>
            <a:prstGeom prst="straightConnector1">
              <a:avLst/>
            </a:prstGeom>
            <a:ln w="19050">
              <a:solidFill>
                <a:srgbClr val="004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F5190321-39C6-4672-BD33-B8D5667FFDC3}"/>
              </a:ext>
            </a:extLst>
          </p:cNvPr>
          <p:cNvSpPr/>
          <p:nvPr/>
        </p:nvSpPr>
        <p:spPr>
          <a:xfrm>
            <a:off x="4194742" y="3532815"/>
            <a:ext cx="2027361" cy="2027361"/>
          </a:xfrm>
          <a:prstGeom prst="ellipse">
            <a:avLst/>
          </a:prstGeom>
          <a:solidFill>
            <a:schemeClr val="bg2">
              <a:lumMod val="20000"/>
              <a:lumOff val="80000"/>
              <a:alpha val="49000"/>
            </a:schemeClr>
          </a:solidFill>
          <a:ln>
            <a:solidFill>
              <a:schemeClr val="bg1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D48378C-F84A-445F-AB2C-E75A6F08E159}"/>
              </a:ext>
            </a:extLst>
          </p:cNvPr>
          <p:cNvSpPr/>
          <p:nvPr/>
        </p:nvSpPr>
        <p:spPr>
          <a:xfrm>
            <a:off x="6199390" y="2790803"/>
            <a:ext cx="3574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Азово-Черноморский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бассейн и Каспий</a:t>
            </a:r>
            <a:endParaRPr lang="ru-RU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r>
              <a:rPr lang="ru-RU" b="1" dirty="0">
                <a:solidFill>
                  <a:srgbClr val="FF9900"/>
                </a:solidFill>
              </a:rPr>
              <a:t>-4%</a:t>
            </a:r>
            <a:r>
              <a:rPr lang="ru-RU" b="1" dirty="0">
                <a:solidFill>
                  <a:srgbClr val="004F7F"/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за 10 месяцев 2022 года </a:t>
            </a:r>
          </a:p>
          <a:p>
            <a:r>
              <a:rPr lang="ru-RU" b="1" dirty="0">
                <a:solidFill>
                  <a:srgbClr val="FF9900"/>
                </a:solidFill>
              </a:rPr>
              <a:t>-7%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в октябре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2022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года</a:t>
            </a:r>
            <a:endParaRPr lang="ru-RU" dirty="0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E7EF59D5-2860-4197-B319-ADCCE03C5905}"/>
              </a:ext>
            </a:extLst>
          </p:cNvPr>
          <p:cNvGrpSpPr/>
          <p:nvPr/>
        </p:nvGrpSpPr>
        <p:grpSpPr>
          <a:xfrm flipH="1">
            <a:off x="4665517" y="3791598"/>
            <a:ext cx="4262199" cy="624539"/>
            <a:chOff x="7570707" y="2322881"/>
            <a:chExt cx="3722371" cy="525421"/>
          </a:xfrm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B4495423-2917-4658-985A-FA8090EA84F6}"/>
                </a:ext>
              </a:extLst>
            </p:cNvPr>
            <p:cNvCxnSpPr/>
            <p:nvPr/>
          </p:nvCxnSpPr>
          <p:spPr>
            <a:xfrm>
              <a:off x="7570707" y="2322881"/>
              <a:ext cx="2337954" cy="0"/>
            </a:xfrm>
            <a:prstGeom prst="line">
              <a:avLst/>
            </a:prstGeom>
            <a:noFill/>
            <a:ln>
              <a:solidFill>
                <a:srgbClr val="376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18FFF0D2-8B50-41F0-ADE8-EB78850B21ED}"/>
                </a:ext>
              </a:extLst>
            </p:cNvPr>
            <p:cNvCxnSpPr>
              <a:cxnSpLocks/>
            </p:cNvCxnSpPr>
            <p:nvPr/>
          </p:nvCxnSpPr>
          <p:spPr>
            <a:xfrm>
              <a:off x="9908660" y="2322881"/>
              <a:ext cx="1384418" cy="525421"/>
            </a:xfrm>
            <a:prstGeom prst="straightConnector1">
              <a:avLst/>
            </a:prstGeom>
            <a:ln w="19050">
              <a:solidFill>
                <a:srgbClr val="004F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931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B33AE-AE67-5AAE-2574-4362A91A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7" y="111705"/>
            <a:ext cx="10027057" cy="538758"/>
          </a:xfrm>
        </p:spPr>
        <p:txBody>
          <a:bodyPr/>
          <a:lstStyle/>
          <a:p>
            <a:r>
              <a:rPr lang="ru-RU" sz="2000" dirty="0"/>
              <a:t>Перезагрузка логистики с перегрузкой инфраструктуры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45148F-854E-4189-A9CF-3267D1758B39}"/>
              </a:ext>
            </a:extLst>
          </p:cNvPr>
          <p:cNvSpPr txBox="1"/>
          <p:nvPr/>
        </p:nvSpPr>
        <p:spPr>
          <a:xfrm>
            <a:off x="217345" y="790481"/>
            <a:ext cx="11240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4F7F"/>
                </a:solidFill>
                <a:latin typeface="+mj-lt"/>
                <a:ea typeface="+mn-ea"/>
              </a:rPr>
              <a:t>Нагрузка на Восточный полигон усугубляется ситуацией в портах Дальнего Востока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504A70-FDE5-4292-97A8-59BDF237FAC9}"/>
              </a:ext>
            </a:extLst>
          </p:cNvPr>
          <p:cNvSpPr/>
          <p:nvPr/>
        </p:nvSpPr>
        <p:spPr>
          <a:xfrm>
            <a:off x="342966" y="2027241"/>
            <a:ext cx="5250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F7F"/>
                </a:solidFill>
                <a:latin typeface="+mj-lt"/>
              </a:rPr>
              <a:t>Сокращение согласования наряд-заказов </a:t>
            </a:r>
            <a:r>
              <a:rPr lang="ru-RU" dirty="0">
                <a:solidFill>
                  <a:srgbClr val="004F7F"/>
                </a:solidFill>
                <a:latin typeface="+mj-lt"/>
              </a:rPr>
              <a:t>на перевозки контейнеров в направлении Забайкальской</a:t>
            </a:r>
            <a:br>
              <a:rPr lang="ru-RU" dirty="0">
                <a:solidFill>
                  <a:srgbClr val="004F7F"/>
                </a:solidFill>
                <a:latin typeface="+mj-lt"/>
              </a:rPr>
            </a:br>
            <a:r>
              <a:rPr lang="ru-RU" dirty="0">
                <a:solidFill>
                  <a:srgbClr val="004F7F"/>
                </a:solidFill>
                <a:latin typeface="+mj-lt"/>
              </a:rPr>
              <a:t>и Дальневосточной железных дорог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5B40FEB-83E1-4C76-ACC3-E8525BED84F7}"/>
              </a:ext>
            </a:extLst>
          </p:cNvPr>
          <p:cNvSpPr/>
          <p:nvPr/>
        </p:nvSpPr>
        <p:spPr>
          <a:xfrm>
            <a:off x="532505" y="4355436"/>
            <a:ext cx="4418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682D175-5CB2-41C4-8870-6FD3AE4C578E}"/>
              </a:ext>
            </a:extLst>
          </p:cNvPr>
          <p:cNvSpPr/>
          <p:nvPr/>
        </p:nvSpPr>
        <p:spPr>
          <a:xfrm>
            <a:off x="7138309" y="1305859"/>
            <a:ext cx="4789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4F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Загрузка терминалов</a:t>
            </a:r>
            <a:br>
              <a:rPr lang="ru-RU" sz="1600" b="1" dirty="0">
                <a:solidFill>
                  <a:srgbClr val="004F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4F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Дальнего Востока превышает 90%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36E1DCA-31D5-45AA-9796-866C068906CA}"/>
              </a:ext>
            </a:extLst>
          </p:cNvPr>
          <p:cNvSpPr/>
          <p:nvPr/>
        </p:nvSpPr>
        <p:spPr>
          <a:xfrm>
            <a:off x="6253493" y="2596291"/>
            <a:ext cx="54856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F7F"/>
                </a:solidFill>
                <a:latin typeface="+mj-lt"/>
              </a:rPr>
              <a:t>Из-за перегруженности портов:</a:t>
            </a:r>
            <a:endParaRPr lang="ru-RU" dirty="0">
              <a:solidFill>
                <a:srgbClr val="004F7F"/>
              </a:solidFill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739EDC-D36B-470D-B210-85F12D554B00}"/>
              </a:ext>
            </a:extLst>
          </p:cNvPr>
          <p:cNvSpPr/>
          <p:nvPr/>
        </p:nvSpPr>
        <p:spPr>
          <a:xfrm>
            <a:off x="784374" y="1305859"/>
            <a:ext cx="5055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1600" b="1" dirty="0">
                <a:solidFill>
                  <a:srgbClr val="004F7F"/>
                </a:solidFill>
              </a:rPr>
              <a:t>Усиление дефицита пропускных возможностей инфраструктуры Восточного полигона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1C78DB4-820A-4D6D-ACE8-548593282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172" y="1321050"/>
            <a:ext cx="336255" cy="49815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5135406-A7DB-4BF7-B36F-0E64986BB479}"/>
              </a:ext>
            </a:extLst>
          </p:cNvPr>
          <p:cNvSpPr/>
          <p:nvPr/>
        </p:nvSpPr>
        <p:spPr>
          <a:xfrm>
            <a:off x="342966" y="5993621"/>
            <a:ext cx="5258260" cy="429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ru-RU" dirty="0">
                <a:solidFill>
                  <a:srgbClr val="004F7F"/>
                </a:solidFill>
              </a:rPr>
              <a:t>Конец 1 квартала – 1300-1400 составов</a:t>
            </a:r>
            <a:br>
              <a:rPr lang="en-US" dirty="0">
                <a:solidFill>
                  <a:srgbClr val="004F7F"/>
                </a:solidFill>
              </a:rPr>
            </a:br>
            <a:endParaRPr lang="en-US" dirty="0">
              <a:solidFill>
                <a:srgbClr val="004F7F"/>
              </a:solidFill>
            </a:endParaRPr>
          </a:p>
          <a:p>
            <a:pPr>
              <a:lnSpc>
                <a:spcPct val="50000"/>
              </a:lnSpc>
            </a:pPr>
            <a:r>
              <a:rPr lang="ru-RU" dirty="0">
                <a:solidFill>
                  <a:srgbClr val="004F7F"/>
                </a:solidFill>
              </a:rPr>
              <a:t>Пик в начале сентября – 2046 составов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C83E5A-1F04-431B-8D49-ABD10CFDA217}"/>
              </a:ext>
            </a:extLst>
          </p:cNvPr>
          <p:cNvSpPr/>
          <p:nvPr/>
        </p:nvSpPr>
        <p:spPr>
          <a:xfrm>
            <a:off x="342966" y="5613068"/>
            <a:ext cx="5344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4F7F"/>
                </a:solidFill>
              </a:rPr>
              <a:t>Выросло количество «брошенных» поездов</a:t>
            </a:r>
            <a:r>
              <a:rPr lang="en-US" b="1" dirty="0">
                <a:solidFill>
                  <a:srgbClr val="004F7F"/>
                </a:solidFill>
              </a:rPr>
              <a:t> </a:t>
            </a:r>
            <a:r>
              <a:rPr lang="ru-RU" b="1" dirty="0">
                <a:solidFill>
                  <a:srgbClr val="004F7F"/>
                </a:solidFill>
              </a:rPr>
              <a:t>на сети РЖД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DF7FD18-F6FB-4D30-A1ED-8A923DBBDC38}"/>
              </a:ext>
            </a:extLst>
          </p:cNvPr>
          <p:cNvGrpSpPr/>
          <p:nvPr/>
        </p:nvGrpSpPr>
        <p:grpSpPr>
          <a:xfrm>
            <a:off x="6253493" y="2905190"/>
            <a:ext cx="5485614" cy="2115832"/>
            <a:chOff x="6213199" y="2604824"/>
            <a:chExt cx="5485614" cy="2115832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FDA4A330-821F-4B2E-93A3-4A67B2ED25DC}"/>
                </a:ext>
              </a:extLst>
            </p:cNvPr>
            <p:cNvSpPr/>
            <p:nvPr/>
          </p:nvSpPr>
          <p:spPr>
            <a:xfrm>
              <a:off x="6213199" y="2604824"/>
              <a:ext cx="54856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004F7F"/>
                  </a:solidFill>
                </a:rPr>
                <a:t>снижение экспортных потоков провоцирует скопление импорта на сухопутных погранпереходах и в портах Дальнего Востока 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C7EE1A8-F810-4CE6-A9A4-8A130603FDAD}"/>
                </a:ext>
              </a:extLst>
            </p:cNvPr>
            <p:cNvSpPr/>
            <p:nvPr/>
          </p:nvSpPr>
          <p:spPr>
            <a:xfrm>
              <a:off x="6213199" y="3401130"/>
              <a:ext cx="53730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004F7F"/>
                  </a:solidFill>
                </a:rPr>
                <a:t>на 2-3 месяца увеличиваются сроки доставки контейнеров конечному получателю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B0F5809-A425-44C1-8E3F-64E1A264D969}"/>
                </a:ext>
              </a:extLst>
            </p:cNvPr>
            <p:cNvSpPr/>
            <p:nvPr/>
          </p:nvSpPr>
          <p:spPr>
            <a:xfrm>
              <a:off x="6213199" y="3981992"/>
              <a:ext cx="52652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dirty="0">
                  <a:solidFill>
                    <a:srgbClr val="004F7F"/>
                  </a:solidFill>
                </a:rPr>
                <a:t>альтернативные маршруты удорожают стоимость доставки до уровня, при котором грузовладельцы начинают переплачивать за перевозку</a:t>
              </a:r>
            </a:p>
          </p:txBody>
        </p:sp>
      </p:grp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879399D-FD5B-4EB3-B9C4-15C2049EA0DA}"/>
              </a:ext>
            </a:extLst>
          </p:cNvPr>
          <p:cNvCxnSpPr>
            <a:cxnSpLocks/>
          </p:cNvCxnSpPr>
          <p:nvPr/>
        </p:nvCxnSpPr>
        <p:spPr>
          <a:xfrm>
            <a:off x="6062271" y="1325906"/>
            <a:ext cx="0" cy="5012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452C8C2-1A95-4CE0-9A94-89B31969A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29974"/>
              </p:ext>
            </p:extLst>
          </p:nvPr>
        </p:nvGraphicFramePr>
        <p:xfrm>
          <a:off x="405312" y="3445684"/>
          <a:ext cx="4808864" cy="203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23C7384-CA02-45B6-964D-ACA7BF084618}"/>
              </a:ext>
            </a:extLst>
          </p:cNvPr>
          <p:cNvSpPr/>
          <p:nvPr/>
        </p:nvSpPr>
        <p:spPr>
          <a:xfrm>
            <a:off x="708450" y="2844301"/>
            <a:ext cx="4634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4F7F"/>
                </a:solidFill>
              </a:rPr>
              <a:t>Количество КП в среднем в сутки в согласованном ЦФТО</a:t>
            </a:r>
          </a:p>
          <a:p>
            <a:pPr algn="ctr"/>
            <a:r>
              <a:rPr lang="ru-RU" sz="1200" b="1" dirty="0">
                <a:solidFill>
                  <a:srgbClr val="004F7F"/>
                </a:solidFill>
              </a:rPr>
              <a:t>наряд-заказе на ЗАБ-ДВС (2022 год)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27A011-6317-4163-AC06-0CAADF3AF0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3636" y="1289394"/>
            <a:ext cx="563405" cy="6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3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B33AE-AE67-5AAE-2574-4362A91A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7" y="111539"/>
            <a:ext cx="10027057" cy="538758"/>
          </a:xfrm>
        </p:spPr>
        <p:txBody>
          <a:bodyPr/>
          <a:lstStyle/>
          <a:p>
            <a:r>
              <a:rPr lang="ru-RU" sz="2000" dirty="0"/>
              <a:t>Инструменты преодоления логистических трудностей – инвестиционные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F45148F-854E-4189-A9CF-3267D1758B39}"/>
              </a:ext>
            </a:extLst>
          </p:cNvPr>
          <p:cNvSpPr txBox="1"/>
          <p:nvPr/>
        </p:nvSpPr>
        <p:spPr>
          <a:xfrm>
            <a:off x="217345" y="852827"/>
            <a:ext cx="11240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4F7F"/>
                </a:solidFill>
                <a:latin typeface="+mn-lt"/>
                <a:ea typeface="+mn-ea"/>
              </a:rPr>
              <a:t>Развитие инфраструктуры и координация усилий участников рынка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EB4C73-78BE-4932-A164-984B6BAB7458}"/>
              </a:ext>
            </a:extLst>
          </p:cNvPr>
          <p:cNvSpPr/>
          <p:nvPr/>
        </p:nvSpPr>
        <p:spPr>
          <a:xfrm>
            <a:off x="7564569" y="1269219"/>
            <a:ext cx="3893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F7F"/>
                </a:solidFill>
                <a:latin typeface="+mj-lt"/>
                <a:ea typeface="Calibri" panose="020F0502020204030204" pitchFamily="34" charset="0"/>
              </a:rPr>
              <a:t>Забайкальск</a:t>
            </a:r>
          </a:p>
          <a:p>
            <a:pPr lvl="0"/>
            <a:r>
              <a:rPr lang="ru-RU" sz="1200" dirty="0">
                <a:solidFill>
                  <a:srgbClr val="004F7F"/>
                </a:solidFill>
              </a:rPr>
              <a:t>«ТрансКонтейнер» реконструирует терминал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solidFill>
                  <a:srgbClr val="004F7F"/>
                </a:solidFill>
              </a:rPr>
              <a:t>Результат: </a:t>
            </a:r>
            <a:r>
              <a:rPr lang="ru-RU" b="1" dirty="0">
                <a:solidFill>
                  <a:srgbClr val="004F7F"/>
                </a:solidFill>
              </a:rPr>
              <a:t>плюс 3-4 контейнерных поезда </a:t>
            </a:r>
            <a:r>
              <a:rPr lang="ru-RU" dirty="0">
                <a:solidFill>
                  <a:srgbClr val="004F7F"/>
                </a:solidFill>
              </a:rPr>
              <a:t>в сутки (импорт)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C49E7A2-FC0C-4433-AC86-F335CA7C9A90}"/>
              </a:ext>
            </a:extLst>
          </p:cNvPr>
          <p:cNvCxnSpPr>
            <a:cxnSpLocks/>
          </p:cNvCxnSpPr>
          <p:nvPr/>
        </p:nvCxnSpPr>
        <p:spPr>
          <a:xfrm>
            <a:off x="6702137" y="2415775"/>
            <a:ext cx="4755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9343FC7-2B7F-46ED-A185-F20498CAF518}"/>
              </a:ext>
            </a:extLst>
          </p:cNvPr>
          <p:cNvSpPr/>
          <p:nvPr/>
        </p:nvSpPr>
        <p:spPr>
          <a:xfrm>
            <a:off x="7564569" y="2488170"/>
            <a:ext cx="38933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F7F"/>
                </a:solidFill>
                <a:latin typeface="+mj-lt"/>
                <a:ea typeface="Calibri" panose="020F0502020204030204" pitchFamily="34" charset="0"/>
              </a:rPr>
              <a:t>Нижнеленинское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4F7F"/>
                </a:solidFill>
              </a:rPr>
              <a:t>в апреле открыт ж/д мостовой переход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4F7F"/>
                </a:solidFill>
              </a:rPr>
              <a:t>в ноябре планируется открытие пункта пропуска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4F7F"/>
                </a:solidFill>
              </a:rPr>
              <a:t>ж/д инфраструктура для перегрузки контейнеров в РФ отсутствует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solidFill>
                  <a:srgbClr val="004F7F"/>
                </a:solidFill>
              </a:rPr>
              <a:t>Результат: </a:t>
            </a:r>
            <a:r>
              <a:rPr lang="ru-RU" b="1" dirty="0">
                <a:solidFill>
                  <a:srgbClr val="004F7F"/>
                </a:solidFill>
              </a:rPr>
              <a:t>плюс 1-2 пары контейнерных поездов </a:t>
            </a:r>
            <a:r>
              <a:rPr lang="ru-RU" dirty="0">
                <a:solidFill>
                  <a:srgbClr val="004F7F"/>
                </a:solidFill>
              </a:rPr>
              <a:t>в сутки (импорт-экспорт) 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F155EEF-3BC2-4D07-817C-4BBFE84D299A}"/>
              </a:ext>
            </a:extLst>
          </p:cNvPr>
          <p:cNvCxnSpPr>
            <a:cxnSpLocks/>
          </p:cNvCxnSpPr>
          <p:nvPr/>
        </p:nvCxnSpPr>
        <p:spPr>
          <a:xfrm>
            <a:off x="6605885" y="4191780"/>
            <a:ext cx="4755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43804CD-8AC6-430E-B8E9-9FDF30EFFA18}"/>
              </a:ext>
            </a:extLst>
          </p:cNvPr>
          <p:cNvSpPr/>
          <p:nvPr/>
        </p:nvSpPr>
        <p:spPr>
          <a:xfrm>
            <a:off x="7564568" y="4264175"/>
            <a:ext cx="3893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F7F"/>
                </a:solidFill>
                <a:latin typeface="+mj-lt"/>
                <a:ea typeface="Calibri" panose="020F0502020204030204" pitchFamily="34" charset="0"/>
              </a:rPr>
              <a:t>Казахстан (Достык/ Алтынколь)</a:t>
            </a:r>
          </a:p>
          <a:p>
            <a:r>
              <a:rPr lang="ru-RU" sz="1200" dirty="0">
                <a:solidFill>
                  <a:srgbClr val="004F7F"/>
                </a:solidFill>
              </a:rPr>
              <a:t>Перенаправление грузопотоков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solidFill>
                  <a:srgbClr val="004F7F"/>
                </a:solidFill>
              </a:rPr>
              <a:t>Результат: </a:t>
            </a:r>
            <a:r>
              <a:rPr lang="ru-RU" b="1" dirty="0">
                <a:solidFill>
                  <a:srgbClr val="004F7F"/>
                </a:solidFill>
              </a:rPr>
              <a:t>до 2-х пар контейнерных поездов </a:t>
            </a:r>
            <a:r>
              <a:rPr lang="ru-RU" dirty="0">
                <a:solidFill>
                  <a:srgbClr val="004F7F"/>
                </a:solidFill>
              </a:rPr>
              <a:t>в сутки (импорт-экспорт)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87AE7B3-85C1-41A7-BF5A-383371737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7504" y="4358636"/>
            <a:ext cx="516730" cy="5659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049B71-A6B3-4A53-90E1-57EE4A1F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7504" y="2582632"/>
            <a:ext cx="516730" cy="5659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F235D5-C526-4E9C-953B-7A4AA7E4A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6615" y="1363375"/>
            <a:ext cx="516730" cy="5659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B210AE-B58B-4D98-8F43-D2BFA0FC11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86"/>
          <a:stretch/>
        </p:blipFill>
        <p:spPr>
          <a:xfrm>
            <a:off x="308965" y="1310783"/>
            <a:ext cx="5998723" cy="54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3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5F8533-1892-4F4A-AF92-8CA1EF0D7659}"/>
              </a:ext>
            </a:extLst>
          </p:cNvPr>
          <p:cNvSpPr/>
          <p:nvPr/>
        </p:nvSpPr>
        <p:spPr>
          <a:xfrm>
            <a:off x="7541880" y="3318046"/>
            <a:ext cx="2027677" cy="3169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7F"/>
              </a:solidFill>
            </a:endParaRPr>
          </a:p>
        </p:txBody>
      </p:sp>
      <p:graphicFrame>
        <p:nvGraphicFramePr>
          <p:cNvPr id="38" name="Объект 3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Слайд think-cell" r:id="rId5" imgW="473" imgH="476" progId="TCLayout.ActiveDocument.1">
                  <p:embed/>
                </p:oleObj>
              </mc:Choice>
              <mc:Fallback>
                <p:oleObj name="Слайд think-cell" r:id="rId5" imgW="473" imgH="476" progId="TCLayout.ActiveDocument.1">
                  <p:embed/>
                  <p:pic>
                    <p:nvPicPr>
                      <p:cNvPr id="38" name="Объект 3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39CBC32-322D-4954-9536-8D88CA50C132}"/>
              </a:ext>
            </a:extLst>
          </p:cNvPr>
          <p:cNvSpPr/>
          <p:nvPr/>
        </p:nvSpPr>
        <p:spPr>
          <a:xfrm>
            <a:off x="7666572" y="2211524"/>
            <a:ext cx="2971206" cy="103105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>
                <a:solidFill>
                  <a:srgbClr val="004F7F"/>
                </a:solidFill>
              </a:rPr>
              <a:t>Приоритезация контейнерных перевозок</a:t>
            </a:r>
            <a:br>
              <a:rPr lang="ru-RU" sz="1600" b="1" dirty="0">
                <a:solidFill>
                  <a:srgbClr val="004F7F"/>
                </a:solidFill>
              </a:rPr>
            </a:br>
            <a:r>
              <a:rPr lang="ru-RU" sz="1600" dirty="0">
                <a:solidFill>
                  <a:srgbClr val="004F7F"/>
                </a:solidFill>
              </a:rPr>
              <a:t>на лимитированных направлениях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0F321C3-C051-45EE-90A7-08D230E3CF7C}"/>
              </a:ext>
            </a:extLst>
          </p:cNvPr>
          <p:cNvSpPr/>
          <p:nvPr/>
        </p:nvSpPr>
        <p:spPr>
          <a:xfrm>
            <a:off x="864862" y="2164313"/>
            <a:ext cx="2664172" cy="1031051"/>
          </a:xfrm>
          <a:prstGeom prst="rect">
            <a:avLst/>
          </a:prstGeom>
        </p:spPr>
        <p:txBody>
          <a:bodyPr wrap="square" lIns="0" tIns="0" rIns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1600" b="1" dirty="0">
                <a:solidFill>
                  <a:srgbClr val="004F7F"/>
                </a:solidFill>
              </a:rPr>
              <a:t>Утверждение механизмов </a:t>
            </a:r>
            <a:r>
              <a:rPr lang="ru-RU" sz="1600" dirty="0">
                <a:solidFill>
                  <a:srgbClr val="004F7F"/>
                </a:solidFill>
              </a:rPr>
              <a:t>согласования ГУ-12</a:t>
            </a:r>
            <a:br>
              <a:rPr lang="ru-RU" sz="1600" dirty="0">
                <a:solidFill>
                  <a:srgbClr val="004F7F"/>
                </a:solidFill>
              </a:rPr>
            </a:br>
            <a:r>
              <a:rPr lang="ru-RU" sz="1600" dirty="0">
                <a:solidFill>
                  <a:srgbClr val="004F7F"/>
                </a:solidFill>
              </a:rPr>
              <a:t>и наряд-заказов, ликвидация перезаявок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201EE-FD4A-46A0-9291-E1F4BDA90D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6572" y="1283853"/>
            <a:ext cx="774038" cy="7293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415023-9B8B-435D-A0CD-D59724F02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4862" y="1350943"/>
            <a:ext cx="604166" cy="6712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8A5995-9304-4410-8887-42CF9DF4A588}"/>
              </a:ext>
            </a:extLst>
          </p:cNvPr>
          <p:cNvSpPr/>
          <p:nvPr/>
        </p:nvSpPr>
        <p:spPr>
          <a:xfrm>
            <a:off x="478201" y="3634985"/>
            <a:ext cx="60743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4F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приоритезация долгосрочных договоров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4F7F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j-lt"/>
                <a:cs typeface="Calibri" panose="020F0502020204030204" pitchFamily="34" charset="0"/>
              </a:rPr>
              <a:t>повышение ответственности отправителя, организатора</a:t>
            </a:r>
            <a:br>
              <a:rPr lang="ru-RU" dirty="0">
                <a:solidFill>
                  <a:srgbClr val="004F7F"/>
                </a:solidFill>
                <a:latin typeface="+mj-lt"/>
                <a:cs typeface="Calibri" panose="020F0502020204030204" pitchFamily="34" charset="0"/>
              </a:rPr>
            </a:br>
            <a:r>
              <a:rPr lang="ru-RU" dirty="0">
                <a:solidFill>
                  <a:srgbClr val="004F7F"/>
                </a:solidFill>
                <a:latin typeface="+mj-lt"/>
                <a:cs typeface="Calibri" panose="020F0502020204030204" pitchFamily="34" charset="0"/>
              </a:rPr>
              <a:t>КП и перевозчика за нарушения по договорам (</a:t>
            </a:r>
            <a:r>
              <a:rPr lang="en-US" dirty="0">
                <a:solidFill>
                  <a:srgbClr val="004F7F"/>
                </a:solidFill>
                <a:latin typeface="+mj-lt"/>
                <a:cs typeface="Calibri" panose="020F0502020204030204" pitchFamily="34" charset="0"/>
              </a:rPr>
              <a:t>take</a:t>
            </a:r>
            <a:r>
              <a:rPr lang="ru-RU" dirty="0">
                <a:solidFill>
                  <a:srgbClr val="004F7F"/>
                </a:solidFill>
                <a:latin typeface="+mj-lt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rgbClr val="004F7F"/>
                </a:solidFill>
                <a:latin typeface="+mj-lt"/>
                <a:cs typeface="Calibri" panose="020F0502020204030204" pitchFamily="34" charset="0"/>
              </a:rPr>
              <a:t>or</a:t>
            </a:r>
            <a:r>
              <a:rPr lang="ru-RU" dirty="0">
                <a:solidFill>
                  <a:srgbClr val="004F7F"/>
                </a:solidFill>
                <a:latin typeface="+mj-lt"/>
                <a:cs typeface="Calibri" panose="020F0502020204030204" pitchFamily="34" charset="0"/>
              </a:rPr>
              <a:t>-</a:t>
            </a:r>
            <a:r>
              <a:rPr lang="en-US" dirty="0">
                <a:solidFill>
                  <a:srgbClr val="004F7F"/>
                </a:solidFill>
                <a:latin typeface="+mj-lt"/>
                <a:cs typeface="Calibri" panose="020F0502020204030204" pitchFamily="34" charset="0"/>
              </a:rPr>
              <a:t>pay)</a:t>
            </a:r>
            <a:endParaRPr lang="ru-RU" dirty="0">
              <a:solidFill>
                <a:srgbClr val="004F7F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4F7F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j-lt"/>
                <a:cs typeface="Calibri" panose="020F0502020204030204" pitchFamily="34" charset="0"/>
              </a:rPr>
              <a:t>заключение договоров по гарантированному расписанию на 1 год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0C98E4-2DE9-44A7-9338-76F1FC1A60E2}"/>
              </a:ext>
            </a:extLst>
          </p:cNvPr>
          <p:cNvSpPr/>
          <p:nvPr/>
        </p:nvSpPr>
        <p:spPr>
          <a:xfrm>
            <a:off x="7162659" y="3850428"/>
            <a:ext cx="4017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4F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экспортные перевозки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4F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перевозки продовольственных грузов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4F7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F7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доставку социально значимого импорта</a:t>
            </a:r>
            <a:endParaRPr lang="ru-RU" dirty="0">
              <a:solidFill>
                <a:srgbClr val="004F7F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7999128-4FC6-42B2-9461-FDEBF651E767}"/>
              </a:ext>
            </a:extLst>
          </p:cNvPr>
          <p:cNvSpPr/>
          <p:nvPr/>
        </p:nvSpPr>
        <p:spPr>
          <a:xfrm>
            <a:off x="7563298" y="3322627"/>
            <a:ext cx="2034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Позволит обеспечить:</a:t>
            </a:r>
            <a:endParaRPr lang="ru-RU" dirty="0">
              <a:solidFill>
                <a:srgbClr val="004F7F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3CC143-AC5E-4BBD-BD2A-1BD167012D78}"/>
              </a:ext>
            </a:extLst>
          </p:cNvPr>
          <p:cNvSpPr/>
          <p:nvPr/>
        </p:nvSpPr>
        <p:spPr>
          <a:xfrm>
            <a:off x="864862" y="3300590"/>
            <a:ext cx="1015500" cy="3169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4F7F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825B30D-4AA7-423A-B3A0-60B626868A87}"/>
              </a:ext>
            </a:extLst>
          </p:cNvPr>
          <p:cNvSpPr/>
          <p:nvPr/>
        </p:nvSpPr>
        <p:spPr>
          <a:xfrm>
            <a:off x="902109" y="3294519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4F7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Решения:</a:t>
            </a:r>
            <a:endParaRPr lang="ru-RU" dirty="0">
              <a:solidFill>
                <a:srgbClr val="004F7F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50F42BF0-B5D0-48D0-9C30-53FC3ED1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7" y="111539"/>
            <a:ext cx="10027057" cy="538758"/>
          </a:xfrm>
        </p:spPr>
        <p:txBody>
          <a:bodyPr/>
          <a:lstStyle/>
          <a:p>
            <a:r>
              <a:rPr lang="ru-RU" sz="2000" dirty="0"/>
              <a:t>Инструменты преодоления логистических трудностей – технологические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6AEFAA-D5EA-4BBD-A9D3-CABFE2E5EA41}"/>
              </a:ext>
            </a:extLst>
          </p:cNvPr>
          <p:cNvSpPr txBox="1"/>
          <p:nvPr/>
        </p:nvSpPr>
        <p:spPr>
          <a:xfrm>
            <a:off x="217345" y="852827"/>
            <a:ext cx="11240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4F7F"/>
                </a:solidFill>
                <a:latin typeface="+mn-lt"/>
                <a:ea typeface="+mn-ea"/>
              </a:rPr>
              <a:t>Совершенствование согласования и приоритезация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BFDE339-737D-49CC-963E-4621E46EB5E6}"/>
              </a:ext>
            </a:extLst>
          </p:cNvPr>
          <p:cNvCxnSpPr>
            <a:cxnSpLocks/>
          </p:cNvCxnSpPr>
          <p:nvPr/>
        </p:nvCxnSpPr>
        <p:spPr>
          <a:xfrm>
            <a:off x="0" y="561108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B946AB9D-5340-4224-A640-CF7217253506}"/>
              </a:ext>
            </a:extLst>
          </p:cNvPr>
          <p:cNvSpPr/>
          <p:nvPr/>
        </p:nvSpPr>
        <p:spPr>
          <a:xfrm>
            <a:off x="9626551" y="6605987"/>
            <a:ext cx="25654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i="1" dirty="0">
                <a:solidFill>
                  <a:srgbClr val="376092"/>
                </a:solidFill>
                <a:latin typeface="+mj-lt"/>
                <a:cs typeface="Times New Roman" panose="02020603050405020304" pitchFamily="18" charset="0"/>
              </a:rPr>
              <a:t>*Средние значения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D9F9F0-90FD-46A5-A974-F700AE24B0AE}"/>
              </a:ext>
            </a:extLst>
          </p:cNvPr>
          <p:cNvGrpSpPr/>
          <p:nvPr/>
        </p:nvGrpSpPr>
        <p:grpSpPr>
          <a:xfrm>
            <a:off x="475551" y="5750797"/>
            <a:ext cx="10982373" cy="856056"/>
            <a:chOff x="475551" y="5678060"/>
            <a:chExt cx="10982373" cy="856056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5C15FA07-319B-4702-93B1-CA0317122215}"/>
                </a:ext>
              </a:extLst>
            </p:cNvPr>
            <p:cNvSpPr/>
            <p:nvPr/>
          </p:nvSpPr>
          <p:spPr>
            <a:xfrm>
              <a:off x="475551" y="5678060"/>
              <a:ext cx="256544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376092"/>
                  </a:solidFill>
                  <a:latin typeface="+mj-lt"/>
                  <a:cs typeface="Times New Roman" panose="02020603050405020304" pitchFamily="18" charset="0"/>
                </a:rPr>
                <a:t>Добавленная стоимость экспортного груза, </a:t>
              </a:r>
              <a:r>
                <a:rPr lang="ru-RU" dirty="0">
                  <a:solidFill>
                    <a:srgbClr val="376092"/>
                  </a:solidFill>
                  <a:latin typeface="+mj-lt"/>
                  <a:cs typeface="Times New Roman" panose="02020603050405020304" pitchFamily="18" charset="0"/>
                </a:rPr>
                <a:t>перевозимого в контейнере, </a:t>
              </a:r>
              <a:endParaRPr lang="ru-RU" sz="2400" dirty="0">
                <a:solidFill>
                  <a:srgbClr val="37609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32770740-9ED0-40D9-8216-743BDE9D2410}"/>
                </a:ext>
              </a:extLst>
            </p:cNvPr>
            <p:cNvSpPr/>
            <p:nvPr/>
          </p:nvSpPr>
          <p:spPr>
            <a:xfrm>
              <a:off x="2997501" y="6011696"/>
              <a:ext cx="21634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376092"/>
                  </a:solidFill>
                  <a:latin typeface="+mj-lt"/>
                  <a:cs typeface="Times New Roman" panose="02020603050405020304" pitchFamily="18" charset="0"/>
                </a:rPr>
                <a:t>чем у вагона с углём </a:t>
              </a:r>
              <a:endParaRPr lang="ru-RU" sz="2400" b="1" dirty="0">
                <a:solidFill>
                  <a:srgbClr val="37609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743445F9-B05D-4D18-A6D0-790A85BFF738}"/>
                </a:ext>
              </a:extLst>
            </p:cNvPr>
            <p:cNvSpPr/>
            <p:nvPr/>
          </p:nvSpPr>
          <p:spPr>
            <a:xfrm>
              <a:off x="5267803" y="6010924"/>
              <a:ext cx="2342192" cy="523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376092"/>
                  </a:solidFill>
                  <a:latin typeface="+mj-lt"/>
                  <a:cs typeface="Times New Roman" panose="02020603050405020304" pitchFamily="18" charset="0"/>
                </a:rPr>
                <a:t>поступления налогов</a:t>
              </a:r>
              <a:br>
                <a:rPr lang="ru-RU" dirty="0">
                  <a:solidFill>
                    <a:srgbClr val="004F80"/>
                  </a:solidFill>
                  <a:latin typeface="+mj-lt"/>
                  <a:cs typeface="Times New Roman" panose="02020603050405020304" pitchFamily="18" charset="0"/>
                </a:rPr>
              </a:br>
              <a:r>
                <a:rPr lang="ru-RU" dirty="0">
                  <a:solidFill>
                    <a:srgbClr val="004F80"/>
                  </a:solidFill>
                  <a:latin typeface="+mj-lt"/>
                  <a:cs typeface="Times New Roman" panose="02020603050405020304" pitchFamily="18" charset="0"/>
                </a:rPr>
                <a:t>в бюджет</a:t>
              </a:r>
              <a:endParaRPr lang="ru-RU" sz="2400" dirty="0">
                <a:solidFill>
                  <a:srgbClr val="004F8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59CD80C5-745E-47C5-A31C-AD2FC6E75BEE}"/>
                </a:ext>
              </a:extLst>
            </p:cNvPr>
            <p:cNvSpPr/>
            <p:nvPr/>
          </p:nvSpPr>
          <p:spPr>
            <a:xfrm>
              <a:off x="7732540" y="5999733"/>
              <a:ext cx="37253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376092"/>
                  </a:solidFill>
                  <a:latin typeface="+mj-lt"/>
                  <a:cs typeface="Times New Roman" panose="02020603050405020304" pitchFamily="18" charset="0"/>
                </a:rPr>
                <a:t>занятость населения </a:t>
              </a:r>
              <a:r>
                <a:rPr lang="ru-RU" dirty="0">
                  <a:solidFill>
                    <a:srgbClr val="376092"/>
                  </a:solidFill>
                  <a:latin typeface="+mj-lt"/>
                  <a:cs typeface="Times New Roman" panose="02020603050405020304" pitchFamily="18" charset="0"/>
                </a:rPr>
                <a:t>при производстве продукции </a:t>
              </a:r>
              <a:r>
                <a:rPr lang="ru-RU" dirty="0">
                  <a:solidFill>
                    <a:srgbClr val="376092"/>
                  </a:solidFill>
                  <a:cs typeface="Times New Roman" panose="02020603050405020304" pitchFamily="18" charset="0"/>
                </a:rPr>
                <a:t>перевозимой в контейнере</a:t>
              </a:r>
              <a:r>
                <a:rPr lang="ru-RU" dirty="0">
                  <a:solidFill>
                    <a:srgbClr val="376092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endParaRPr lang="ru-RU" sz="2400" dirty="0">
                <a:solidFill>
                  <a:srgbClr val="376092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3D745C7-9F60-4489-B29C-D702C076212B}"/>
                </a:ext>
              </a:extLst>
            </p:cNvPr>
            <p:cNvCxnSpPr/>
            <p:nvPr/>
          </p:nvCxnSpPr>
          <p:spPr>
            <a:xfrm>
              <a:off x="7528539" y="5882788"/>
              <a:ext cx="0" cy="650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2E71D4CA-8212-4E74-9ACA-37E9005BCEE3}"/>
                </a:ext>
              </a:extLst>
            </p:cNvPr>
            <p:cNvCxnSpPr/>
            <p:nvPr/>
          </p:nvCxnSpPr>
          <p:spPr>
            <a:xfrm>
              <a:off x="5108989" y="5840353"/>
              <a:ext cx="0" cy="650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89C547A2-166D-4E0B-BED7-B2202AEAC093}"/>
                </a:ext>
              </a:extLst>
            </p:cNvPr>
            <p:cNvGrpSpPr/>
            <p:nvPr/>
          </p:nvGrpSpPr>
          <p:grpSpPr>
            <a:xfrm>
              <a:off x="7725586" y="5730822"/>
              <a:ext cx="1419635" cy="426393"/>
              <a:chOff x="7725586" y="5835603"/>
              <a:chExt cx="1419635" cy="426393"/>
            </a:xfrm>
          </p:grpSpPr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74DE6E54-4735-4764-829E-95E8DE22CAB2}"/>
                  </a:ext>
                </a:extLst>
              </p:cNvPr>
              <p:cNvSpPr/>
              <p:nvPr/>
            </p:nvSpPr>
            <p:spPr>
              <a:xfrm>
                <a:off x="7725586" y="5835603"/>
                <a:ext cx="1196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FF9900"/>
                    </a:solidFill>
                    <a:cs typeface="Times New Roman" panose="02020603050405020304" pitchFamily="18" charset="0"/>
                  </a:rPr>
                  <a:t>в 20 раз</a:t>
                </a:r>
                <a:endParaRPr lang="ru-RU" sz="2000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0E29B0CB-8539-4E7B-8EDB-026197434C5D}"/>
                  </a:ext>
                </a:extLst>
              </p:cNvPr>
              <p:cNvSpPr/>
              <p:nvPr/>
            </p:nvSpPr>
            <p:spPr>
              <a:xfrm>
                <a:off x="8811475" y="5861886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9900"/>
                    </a:solidFill>
                    <a:cs typeface="Times New Roman" panose="02020603050405020304" pitchFamily="18" charset="0"/>
                  </a:rPr>
                  <a:t>&gt;</a:t>
                </a:r>
                <a:endParaRPr lang="ru-RU" sz="2000" b="1" dirty="0">
                  <a:solidFill>
                    <a:srgbClr val="FF99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8E772E0A-4CFF-466C-9276-8D243DA8BC67}"/>
                </a:ext>
              </a:extLst>
            </p:cNvPr>
            <p:cNvGrpSpPr/>
            <p:nvPr/>
          </p:nvGrpSpPr>
          <p:grpSpPr>
            <a:xfrm>
              <a:off x="5258723" y="5722137"/>
              <a:ext cx="1267256" cy="424811"/>
              <a:chOff x="5258723" y="5826918"/>
              <a:chExt cx="1267256" cy="424811"/>
            </a:xfrm>
          </p:grpSpPr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5DCAF292-ED9B-4F4A-92C3-AA35042D9A04}"/>
                  </a:ext>
                </a:extLst>
              </p:cNvPr>
              <p:cNvSpPr/>
              <p:nvPr/>
            </p:nvSpPr>
            <p:spPr>
              <a:xfrm>
                <a:off x="5258723" y="5826918"/>
                <a:ext cx="10534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FF9900"/>
                    </a:solidFill>
                    <a:cs typeface="Times New Roman" panose="02020603050405020304" pitchFamily="18" charset="0"/>
                  </a:rPr>
                  <a:t>в 6 раз</a:t>
                </a:r>
                <a:endParaRPr lang="ru-RU" sz="2000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54396B33-2002-4E0E-A9FD-AFC157C76D18}"/>
                  </a:ext>
                </a:extLst>
              </p:cNvPr>
              <p:cNvSpPr/>
              <p:nvPr/>
            </p:nvSpPr>
            <p:spPr>
              <a:xfrm>
                <a:off x="6192233" y="5851619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9900"/>
                    </a:solidFill>
                    <a:cs typeface="Times New Roman" panose="02020603050405020304" pitchFamily="18" charset="0"/>
                  </a:rPr>
                  <a:t>&gt;</a:t>
                </a:r>
                <a:endParaRPr lang="ru-RU" sz="2000" b="1" dirty="0">
                  <a:solidFill>
                    <a:srgbClr val="FF99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EAE11FF6-DBDF-43EF-8E7D-12172ECA5B87}"/>
                </a:ext>
              </a:extLst>
            </p:cNvPr>
            <p:cNvGrpSpPr/>
            <p:nvPr/>
          </p:nvGrpSpPr>
          <p:grpSpPr>
            <a:xfrm>
              <a:off x="2997501" y="5722347"/>
              <a:ext cx="1397808" cy="424811"/>
              <a:chOff x="2997501" y="5678116"/>
              <a:chExt cx="1397808" cy="424811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709B0601-6099-49F8-AC0B-599579A34EE3}"/>
                  </a:ext>
                </a:extLst>
              </p:cNvPr>
              <p:cNvSpPr/>
              <p:nvPr/>
            </p:nvSpPr>
            <p:spPr>
              <a:xfrm>
                <a:off x="2997501" y="5678116"/>
                <a:ext cx="11961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>
                    <a:solidFill>
                      <a:srgbClr val="FF9900"/>
                    </a:solidFill>
                    <a:cs typeface="Times New Roman" panose="02020603050405020304" pitchFamily="18" charset="0"/>
                  </a:rPr>
                  <a:t>в 4 раза</a:t>
                </a:r>
                <a:endParaRPr lang="ru-RU" sz="2400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C31AF815-DFC8-4EBE-B9B5-12FF0C0266E2}"/>
                  </a:ext>
                </a:extLst>
              </p:cNvPr>
              <p:cNvSpPr/>
              <p:nvPr/>
            </p:nvSpPr>
            <p:spPr>
              <a:xfrm>
                <a:off x="4061563" y="5702817"/>
                <a:ext cx="3337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9900"/>
                    </a:solidFill>
                    <a:cs typeface="Times New Roman" panose="02020603050405020304" pitchFamily="18" charset="0"/>
                  </a:rPr>
                  <a:t>&gt;</a:t>
                </a:r>
                <a:endParaRPr lang="ru-RU" sz="2000" b="1" dirty="0">
                  <a:solidFill>
                    <a:srgbClr val="FF9900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801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B821C41-2C33-47C2-AADC-0DE627957D21}"/>
              </a:ext>
            </a:extLst>
          </p:cNvPr>
          <p:cNvGrpSpPr/>
          <p:nvPr/>
        </p:nvGrpSpPr>
        <p:grpSpPr>
          <a:xfrm>
            <a:off x="6210536" y="1641183"/>
            <a:ext cx="5737190" cy="4775213"/>
            <a:chOff x="311654" y="1016774"/>
            <a:chExt cx="5992368" cy="548030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025D2A2F-104B-4BDC-AC58-9417AF9B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654" y="1016774"/>
              <a:ext cx="5992368" cy="5480304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5B3A463-F8C6-4CCF-B4E5-03E557E47C25}"/>
                </a:ext>
              </a:extLst>
            </p:cNvPr>
            <p:cNvSpPr/>
            <p:nvPr/>
          </p:nvSpPr>
          <p:spPr>
            <a:xfrm>
              <a:off x="1069760" y="1519049"/>
              <a:ext cx="52770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>
                  <a:solidFill>
                    <a:srgbClr val="ADAEB0"/>
                  </a:solidFill>
                </a:rPr>
                <a:t>Россия</a:t>
              </a:r>
            </a:p>
          </p:txBody>
        </p:sp>
      </p:grp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664CBCF6-FD68-4380-AA73-495EA1527F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Слайд think-cell" r:id="rId6" imgW="592" imgH="595" progId="TCLayout.ActiveDocument.1">
                  <p:embed/>
                </p:oleObj>
              </mc:Choice>
              <mc:Fallback>
                <p:oleObj name="Слайд think-cell" r:id="rId6" imgW="592" imgH="595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664CBCF6-FD68-4380-AA73-495EA1527F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259EB5F-47C6-6B82-B6E7-6759DA38E9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154" b="5068"/>
          <a:stretch/>
        </p:blipFill>
        <p:spPr>
          <a:xfrm>
            <a:off x="306620" y="1641183"/>
            <a:ext cx="5768598" cy="4775213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3283213D-50B3-4FBD-A3D9-2C559B4C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67" y="111539"/>
            <a:ext cx="10027057" cy="538758"/>
          </a:xfrm>
        </p:spPr>
        <p:txBody>
          <a:bodyPr/>
          <a:lstStyle/>
          <a:p>
            <a:r>
              <a:rPr lang="ru-RU" sz="2000" dirty="0"/>
              <a:t>Инструменты преодоления логистических трудностей – новые сервисы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7F561-A591-4186-BD0F-A556325D61DC}"/>
              </a:ext>
            </a:extLst>
          </p:cNvPr>
          <p:cNvSpPr txBox="1"/>
          <p:nvPr/>
        </p:nvSpPr>
        <p:spPr>
          <a:xfrm>
            <a:off x="217345" y="852827"/>
            <a:ext cx="11240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4F7F"/>
                </a:solidFill>
                <a:latin typeface="+mn-lt"/>
                <a:ea typeface="+mn-ea"/>
              </a:rPr>
              <a:t>Диверсификация маршрутов и развитие новых сервисов способствует перераспределению нагрузки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60415D-FFB3-4E41-8680-7BBC35AF6A5D}"/>
              </a:ext>
            </a:extLst>
          </p:cNvPr>
          <p:cNvSpPr/>
          <p:nvPr/>
        </p:nvSpPr>
        <p:spPr>
          <a:xfrm>
            <a:off x="306620" y="6438684"/>
            <a:ext cx="5174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4F7F"/>
                </a:solidFill>
                <a:latin typeface="+mn-lt"/>
                <a:ea typeface="+mn-ea"/>
              </a:rPr>
              <a:t>Сервисы «</a:t>
            </a:r>
            <a:r>
              <a:rPr lang="ru-RU" sz="1200" dirty="0" err="1">
                <a:solidFill>
                  <a:srgbClr val="004F7F"/>
                </a:solidFill>
                <a:latin typeface="+mn-lt"/>
                <a:ea typeface="+mn-ea"/>
              </a:rPr>
              <a:t>ТрансКонтейнера</a:t>
            </a:r>
            <a:r>
              <a:rPr lang="ru-RU" sz="1200" dirty="0">
                <a:solidFill>
                  <a:srgbClr val="004F7F"/>
                </a:solidFill>
                <a:latin typeface="+mn-lt"/>
                <a:ea typeface="+mn-ea"/>
              </a:rPr>
              <a:t>» в сообщении с Турцией, Индией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357AD0-58EE-4621-91C6-D2F6762FCAFD}"/>
              </a:ext>
            </a:extLst>
          </p:cNvPr>
          <p:cNvSpPr/>
          <p:nvPr/>
        </p:nvSpPr>
        <p:spPr>
          <a:xfrm>
            <a:off x="6210536" y="6438683"/>
            <a:ext cx="51744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4F7F"/>
                </a:solidFill>
                <a:latin typeface="+mn-lt"/>
                <a:ea typeface="+mn-ea"/>
              </a:rPr>
              <a:t>Сервисы «</a:t>
            </a:r>
            <a:r>
              <a:rPr lang="ru-RU" sz="1200" dirty="0" err="1">
                <a:solidFill>
                  <a:srgbClr val="004F7F"/>
                </a:solidFill>
                <a:latin typeface="+mn-lt"/>
                <a:ea typeface="+mn-ea"/>
              </a:rPr>
              <a:t>ТрансКонтейнера</a:t>
            </a:r>
            <a:r>
              <a:rPr lang="ru-RU" sz="1200" dirty="0">
                <a:solidFill>
                  <a:srgbClr val="004F7F"/>
                </a:solidFill>
                <a:latin typeface="+mn-lt"/>
                <a:ea typeface="+mn-ea"/>
              </a:rPr>
              <a:t>» в сообщении с АТР</a:t>
            </a:r>
          </a:p>
        </p:txBody>
      </p:sp>
    </p:spTree>
    <p:extLst>
      <p:ext uri="{BB962C8B-B14F-4D97-AF65-F5344CB8AC3E}">
        <p14:creationId xmlns:p14="http://schemas.microsoft.com/office/powerpoint/2010/main" val="144311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0" y="1695814"/>
            <a:ext cx="12192000" cy="160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noAutofit/>
          </a:bodyPr>
          <a:lstStyle/>
          <a:p>
            <a:pPr marL="12700" algn="ctr">
              <a:buSzPts val="2800"/>
            </a:pPr>
            <a:endParaRPr lang="ru-RU" sz="2800" b="1" dirty="0">
              <a:solidFill>
                <a:srgbClr val="004F7F"/>
              </a:solidFill>
              <a:latin typeface="+mn-lt"/>
            </a:endParaRPr>
          </a:p>
          <a:p>
            <a:pPr marL="12700" algn="ctr">
              <a:buSzPts val="2800"/>
            </a:pPr>
            <a:endParaRPr lang="ru-RU" sz="2800" b="1" dirty="0">
              <a:solidFill>
                <a:srgbClr val="004F7F"/>
              </a:solidFill>
              <a:latin typeface="+mn-lt"/>
            </a:endParaRPr>
          </a:p>
          <a:p>
            <a:pPr marL="12700" algn="ctr">
              <a:buSzPts val="2800"/>
            </a:pPr>
            <a:r>
              <a:rPr lang="ru-RU" sz="2800" b="1" dirty="0">
                <a:solidFill>
                  <a:srgbClr val="004F7F"/>
                </a:solidFill>
                <a:latin typeface="+mn-lt"/>
              </a:rPr>
              <a:t>Благодарю за внимание! </a:t>
            </a:r>
            <a:endParaRPr lang="ru-RU" sz="2400" dirty="0">
              <a:solidFill>
                <a:srgbClr val="004F7F"/>
              </a:solidFill>
              <a:latin typeface="+mn-lt"/>
            </a:endParaRPr>
          </a:p>
          <a:p>
            <a:pPr marL="12700" lvl="0" algn="ctr">
              <a:buSzPts val="2800"/>
            </a:pPr>
            <a:endParaRPr lang="ru-RU" sz="1800" dirty="0">
              <a:solidFill>
                <a:srgbClr val="004F7F"/>
              </a:solidFill>
              <a:latin typeface="+mn-lt"/>
            </a:endParaRPr>
          </a:p>
          <a:p>
            <a:pPr marL="12700" lvl="0" algn="ctr">
              <a:buSzPts val="2800"/>
            </a:pPr>
            <a:r>
              <a:rPr lang="ru-RU" sz="1800" dirty="0">
                <a:solidFill>
                  <a:srgbClr val="004F7F"/>
                </a:solidFill>
                <a:latin typeface="+mn-lt"/>
              </a:rPr>
              <a:t>Актуальная информация о наших сервисах доступна на сайте и в социальных сетях</a:t>
            </a:r>
            <a:r>
              <a:rPr lang="en-US" sz="1800" dirty="0">
                <a:solidFill>
                  <a:srgbClr val="004F7F"/>
                </a:solidFill>
                <a:latin typeface="+mn-lt"/>
              </a:rPr>
              <a:t>:</a:t>
            </a:r>
            <a:endParaRPr lang="ru-RU" sz="1800" b="1" dirty="0">
              <a:solidFill>
                <a:srgbClr val="004F7F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980335" y="4034169"/>
            <a:ext cx="841280" cy="841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9474" y="4822720"/>
            <a:ext cx="1193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trcont.com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727242" y="4047521"/>
            <a:ext cx="802400" cy="80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49353" y="4819421"/>
            <a:ext cx="119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ВКонтакте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7439232" y="4064484"/>
            <a:ext cx="789925" cy="789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60842" y="4811095"/>
            <a:ext cx="119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Телеграм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4.69590026550390060578E+00&quot;&gt;&lt;m_msothmcolidx val=&quot;0&quot;/&gt;&lt;m_rgb r=&quot;00&quot; g=&quot;4F&quot; b=&quot;7F&quot;/&gt;&lt;/elem&gt;&lt;elem m_fUsage=&quot;1.89999999999999991118E+00&quot;&gt;&lt;m_msothmcolidx val=&quot;0&quot;/&gt;&lt;m_rgb r=&quot;E6&quot; g=&quot;9E&quot; b=&quot;44&quot;/&gt;&lt;/elem&gt;&lt;elem m_fUsage=&quot;1.11642048900000001588E+00&quot;&gt;&lt;m_msothmcolidx val=&quot;0&quot;/&gt;&lt;m_rgb r=&quot;97&quot; g=&quot;54&quot; b=&quot;48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1DA5B31ED3664E87E5E70B330B6486" ma:contentTypeVersion="0" ma:contentTypeDescription="Создание документа." ma:contentTypeScope="" ma:versionID="bd9e8da3e98691fe2825efd36a12098f">
  <xsd:schema xmlns:xsd="http://www.w3.org/2001/XMLSchema" xmlns:xs="http://www.w3.org/2001/XMLSchema" xmlns:p="http://schemas.microsoft.com/office/2006/metadata/properties" xmlns:ns1="http://schemas.microsoft.com/sharepoint/v3" xmlns:ns2="534cf01c-1048-43b5-9b60-64d33694a2aa" targetNamespace="http://schemas.microsoft.com/office/2006/metadata/properties" ma:root="true" ma:fieldsID="75f26cbbe40b2e6ea869b5cac24b099e" ns1:_="" ns2:_="">
    <xsd:import namespace="http://schemas.microsoft.com/sharepoint/v3"/>
    <xsd:import namespace="534cf01c-1048-43b5-9b60-64d33694a2a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Дата начала расписания" ma:description="&quot;Дата начала расписания&quot; — это столбец сайта, созданный средством публикации. Он используется для указания даты и времени первого отображения данной страницы для посетителей сайта." ma:internalName="PublishingStartDate">
      <xsd:simpleType>
        <xsd:restriction base="dms:Unknown"/>
      </xsd:simpleType>
    </xsd:element>
    <xsd:element name="PublishingExpirationDate" ma:index="12" nillable="true" ma:displayName="Дата окончания расписания" ma:description="&quot;Дата окончания расписания&quot; — это столбец сайта, созданный средством публикации. Он используется для указания даты и времени прекращения отображения данной страницы для посетителей сайта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cf01c-1048-43b5-9b60-64d33694a2a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534cf01c-1048-43b5-9b60-64d33694a2aa">X54V6UXMVHWD-1526343470-1</_dlc_DocId>
    <_dlc_DocIdUrl xmlns="534cf01c-1048-43b5-9b60-64d33694a2aa">
      <Url>https://intranet.trcont.ru/coop/templates/_layouts/15/DocIdRedir.aspx?ID=X54V6UXMVHWD-1526343470-1</Url>
      <Description>X54V6UXMVHWD-1526343470-1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F6B42-E3BC-45C6-B41E-B91712FCE33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28961DB-1B32-42DF-B4FE-3897EBABF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34cf01c-1048-43b5-9b60-64d33694a2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B3C8F-BB73-4B1D-9F75-82F1BA4165D1}">
  <ds:schemaRefs>
    <ds:schemaRef ds:uri="http://schemas.microsoft.com/sharepoint/v3"/>
    <ds:schemaRef ds:uri="http://www.w3.org/XML/1998/namespace"/>
    <ds:schemaRef ds:uri="http://schemas.microsoft.com/office/2006/documentManagement/types"/>
    <ds:schemaRef ds:uri="534cf01c-1048-43b5-9b60-64d33694a2aa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D3B9D3FB-6252-432B-A583-AC6BF8372F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7466</TotalTime>
  <Words>628</Words>
  <Application>Microsoft Office PowerPoint</Application>
  <PresentationFormat>Широкоэкранный</PresentationFormat>
  <Paragraphs>114</Paragraphs>
  <Slides>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Слайд think-cell</vt:lpstr>
      <vt:lpstr>Презентация PowerPoint</vt:lpstr>
      <vt:lpstr>Трансформация российского рынка контейнерных перевозок</vt:lpstr>
      <vt:lpstr>География логистики в новых условиях</vt:lpstr>
      <vt:lpstr>Перезагрузка логистики с перегрузкой инфраструктуры</vt:lpstr>
      <vt:lpstr>Инструменты преодоления логистических трудностей – инвестиционные</vt:lpstr>
      <vt:lpstr>Инструменты преодоления логистических трудностей – технологические</vt:lpstr>
      <vt:lpstr>Инструменты преодоления логистических трудностей – новые сервисы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Цой Алексей Феликсович</dc:creator>
  <cp:lastModifiedBy>Кобзева Мария Валерьевна</cp:lastModifiedBy>
  <cp:revision>265</cp:revision>
  <dcterms:modified xsi:type="dcterms:W3CDTF">2022-11-15T07:33:08Z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0x010100411DA5B31ED3664E87E5E70B330B6486</vt:lpwstr>
  </property>
  <property fmtid="{D5CDD505-2E9C-101B-9397-08002B2CF9AE}" pid="3" name="_dlc_DocIdItemGuid">
    <vt:lpwstr>cfdf0d2d-7c3b-4a08-b906-3184a343e8c8</vt:lpwstr>
  </property>
</Properties>
</file>